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28" r:id="rId5"/>
    <p:sldId id="411" r:id="rId6"/>
    <p:sldId id="418" r:id="rId7"/>
    <p:sldId id="415" r:id="rId8"/>
    <p:sldId id="441" r:id="rId9"/>
    <p:sldId id="429" r:id="rId10"/>
    <p:sldId id="413" r:id="rId11"/>
    <p:sldId id="412" r:id="rId12"/>
    <p:sldId id="414" r:id="rId13"/>
    <p:sldId id="420" r:id="rId14"/>
    <p:sldId id="416" r:id="rId15"/>
    <p:sldId id="421" r:id="rId16"/>
    <p:sldId id="417" r:id="rId17"/>
    <p:sldId id="42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92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7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8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1.xml"/><Relationship Id="rId4" Type="http://schemas.openxmlformats.org/officeDocument/2006/relationships/image" Target="../media/image8.jpeg"/><Relationship Id="rId3" Type="http://schemas.openxmlformats.org/officeDocument/2006/relationships/tags" Target="../tags/tag80.xml"/><Relationship Id="rId2" Type="http://schemas.openxmlformats.org/officeDocument/2006/relationships/image" Target="../media/image16.jpeg"/><Relationship Id="rId1" Type="http://schemas.openxmlformats.org/officeDocument/2006/relationships/tags" Target="../tags/tag7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3.xml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85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tags" Target="../tags/tag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6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7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image" Target="../media/image1.png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2.png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0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2.xml"/><Relationship Id="rId2" Type="http://schemas.openxmlformats.org/officeDocument/2006/relationships/image" Target="../media/image6.png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4.xml"/><Relationship Id="rId2" Type="http://schemas.openxmlformats.org/officeDocument/2006/relationships/image" Target="../media/image7.pn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76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皇室战争拆解</a:t>
            </a:r>
            <a:endParaRPr lang="zh-CN" altLang="zh-CN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副标题 3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01695"/>
            <a:ext cx="10969200" cy="705600"/>
          </a:xfrm>
        </p:spPr>
        <p:txBody>
          <a:bodyPr/>
          <a:p>
            <a:pPr algn="ctr"/>
            <a:r>
              <a:rPr lang="zh-CN" altLang="en-US"/>
              <a:t>卡牌种类</a:t>
            </a:r>
            <a:endParaRPr lang="zh-CN" altLang="en-US"/>
          </a:p>
        </p:txBody>
      </p:sp>
      <p:pic>
        <p:nvPicPr>
          <p:cNvPr id="5" name="内容占位符 4" descr="C:\Users\Administrator\Desktop\简历\卡牌种类.png卡牌种类"/>
          <p:cNvPicPr>
            <a:picLocks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61645" y="1007110"/>
            <a:ext cx="6644640" cy="557276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290435" y="1860550"/>
            <a:ext cx="4286885" cy="4748530"/>
          </a:xfrm>
        </p:spPr>
        <p:txBody>
          <a:bodyPr/>
          <a:p>
            <a:r>
              <a:rPr lang="zh-CN" altLang="en-US"/>
              <a:t>所有卡牌放置入场的时候有大约</a:t>
            </a:r>
            <a:r>
              <a:rPr lang="en-US" altLang="zh-CN"/>
              <a:t>1</a:t>
            </a:r>
            <a:r>
              <a:rPr lang="zh-CN" altLang="en-US"/>
              <a:t>秒延迟，并且有额外不同的部署时间</a:t>
            </a:r>
            <a:endParaRPr lang="zh-CN" altLang="en-US"/>
          </a:p>
          <a:p>
            <a:r>
              <a:rPr lang="zh-CN" altLang="en-US"/>
              <a:t>所有兵种只要被放置入场就会朝着最近敌方皇家塔移动</a:t>
            </a:r>
            <a:endParaRPr lang="zh-CN" altLang="en-US"/>
          </a:p>
          <a:p>
            <a:r>
              <a:rPr lang="zh-CN" altLang="en-US"/>
              <a:t>攻城单位只会攻击皇家塔或建筑</a:t>
            </a:r>
            <a:endParaRPr lang="zh-CN" altLang="en-US"/>
          </a:p>
          <a:p>
            <a:r>
              <a:rPr lang="zh-CN" altLang="en-US"/>
              <a:t>一次性单位脆弱且发起攻击就被摧毁</a:t>
            </a:r>
            <a:endParaRPr lang="zh-CN" altLang="en-US"/>
          </a:p>
          <a:p>
            <a:r>
              <a:rPr lang="zh-CN" altLang="en-US"/>
              <a:t>建筑卡牌在持续时间内会不停均匀掉血</a:t>
            </a:r>
            <a:endParaRPr lang="zh-CN" altLang="en-US"/>
          </a:p>
          <a:p>
            <a:r>
              <a:rPr lang="zh-CN" altLang="en-US"/>
              <a:t>军团单位通常血量较少，总输出较高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252800"/>
            <a:ext cx="10969200" cy="705600"/>
          </a:xfrm>
        </p:spPr>
        <p:txBody>
          <a:bodyPr/>
          <a:p>
            <a:pPr algn="ctr"/>
            <a:r>
              <a:rPr lang="zh-CN" altLang="en-US"/>
              <a:t>卡牌等级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810" y="4467225"/>
            <a:ext cx="11068685" cy="1901190"/>
          </a:xfrm>
        </p:spPr>
        <p:txBody>
          <a:bodyPr/>
          <a:p>
            <a:r>
              <a:rPr lang="zh-CN" altLang="en-US"/>
              <a:t>其中有很多数值挖的坑，很多时候相差一级的差距就是一击剩一丝血跟秒杀的区别</a:t>
            </a:r>
            <a:endParaRPr lang="zh-CN" altLang="en-US"/>
          </a:p>
          <a:p>
            <a:r>
              <a:rPr lang="zh-CN" altLang="en-US"/>
              <a:t>其中满级卡牌以后再次获得该卡牌会转换成金币，转换比例为普通卡</a:t>
            </a:r>
            <a:r>
              <a:rPr lang="en-US" altLang="zh-CN"/>
              <a:t>=5</a:t>
            </a:r>
            <a:r>
              <a:rPr lang="zh-CN" altLang="en-US"/>
              <a:t>金币，稀有</a:t>
            </a:r>
            <a:r>
              <a:rPr lang="en-US" altLang="zh-CN"/>
              <a:t>=50</a:t>
            </a:r>
            <a:r>
              <a:rPr lang="zh-CN" altLang="en-US"/>
              <a:t>金币，史诗</a:t>
            </a:r>
            <a:r>
              <a:rPr lang="en-US" altLang="zh-CN"/>
              <a:t>=500</a:t>
            </a:r>
            <a:r>
              <a:rPr lang="zh-CN" altLang="en-US"/>
              <a:t>金币，传说</a:t>
            </a:r>
            <a:r>
              <a:rPr lang="en-US" altLang="zh-CN"/>
              <a:t>=2W</a:t>
            </a:r>
            <a:r>
              <a:rPr lang="zh-CN" altLang="en-US"/>
              <a:t>金币，是商店售卖价格的一半</a:t>
            </a:r>
            <a:endParaRPr lang="zh-CN" altLang="en-US"/>
          </a:p>
          <a:p>
            <a:r>
              <a:rPr lang="zh-CN" altLang="en-US"/>
              <a:t>正常来说金币跟卡牌的获取比例差距明显，具体看各活动的参与情况，比如部落战就是金币获取主要来源之一，多参与金币获取比例会高很多</a:t>
            </a:r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12290" y="1078230"/>
            <a:ext cx="8567420" cy="3136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195" y="242640"/>
            <a:ext cx="10969200" cy="705600"/>
          </a:xfrm>
        </p:spPr>
        <p:txBody>
          <a:bodyPr/>
          <a:p>
            <a:pPr algn="ctr"/>
            <a:r>
              <a:rPr lang="zh-CN" altLang="en-US"/>
              <a:t>皮肤系统</a:t>
            </a:r>
            <a:endParaRPr lang="zh-CN" altLang="en-US"/>
          </a:p>
        </p:txBody>
      </p:sp>
      <p:pic>
        <p:nvPicPr>
          <p:cNvPr id="5" name="内容占位符 4" descr="皮肤界面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3750" y="1501140"/>
            <a:ext cx="2374265" cy="474853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突出个型的是皇家塔皮肤还有表情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卡牌皮肤是在个人等级满级</a:t>
            </a:r>
            <a:r>
              <a:rPr lang="en-US" altLang="zh-CN"/>
              <a:t>(13</a:t>
            </a:r>
            <a:r>
              <a:rPr lang="zh-CN" altLang="en-US"/>
              <a:t>级</a:t>
            </a:r>
            <a:r>
              <a:rPr lang="en-US" altLang="zh-CN"/>
              <a:t>)</a:t>
            </a:r>
            <a:r>
              <a:rPr lang="zh-CN" altLang="en-US"/>
              <a:t>后获得星级点数后解锁的，法术特效就是有金色特效，部队的特效是贴图略微改变，暂时没有模型改变的先例。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这个系统感觉在皇室战争里面存在感不强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3" name="图片 2" descr="卡组界面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210" y="1501140"/>
            <a:ext cx="2374200" cy="4748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195" y="262325"/>
            <a:ext cx="10969200" cy="705600"/>
          </a:xfrm>
        </p:spPr>
        <p:txBody>
          <a:bodyPr/>
          <a:p>
            <a:pPr algn="ctr"/>
            <a:r>
              <a:rPr lang="en-US" altLang="zh-CN"/>
              <a:t>(</a:t>
            </a:r>
            <a:r>
              <a:rPr lang="zh-CN" altLang="en-US"/>
              <a:t>旧</a:t>
            </a:r>
            <a:r>
              <a:rPr lang="en-US" altLang="zh-CN"/>
              <a:t>)</a:t>
            </a:r>
            <a:r>
              <a:rPr lang="zh-CN" altLang="en-US"/>
              <a:t>部落战集卡日</a:t>
            </a:r>
            <a:endParaRPr lang="zh-CN" altLang="en-US"/>
          </a:p>
        </p:txBody>
      </p:sp>
      <p:pic>
        <p:nvPicPr>
          <p:cNvPr id="5" name="内容占位符 4" descr="部落战集卡日细则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400" y="1501140"/>
            <a:ext cx="3700780" cy="4748530"/>
          </a:xfrm>
          <a:prstGeom prst="rect">
            <a:avLst/>
          </a:prstGeom>
        </p:spPr>
      </p:pic>
      <p:pic>
        <p:nvPicPr>
          <p:cNvPr id="7" name="图片 6" descr="部落战人员列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180" y="1501140"/>
            <a:ext cx="3202305" cy="4748530"/>
          </a:xfrm>
          <a:prstGeom prst="rect">
            <a:avLst/>
          </a:prstGeom>
        </p:spPr>
      </p:pic>
      <p:sp>
        <p:nvSpPr>
          <p:cNvPr id="10" name="内容占位符 9"/>
          <p:cNvSpPr/>
          <p:nvPr>
            <p:ph sz="half" idx="2"/>
          </p:nvPr>
        </p:nvSpPr>
        <p:spPr>
          <a:xfrm>
            <a:off x="9683750" y="1501140"/>
            <a:ext cx="2409190" cy="4748530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集卡日有多种模式可以选择，这些模式会在一段时间后轮换，有些会基于你的卡库中卡牌的等级，有些会基于竞技场规则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部落战集卡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85" y="1501140"/>
            <a:ext cx="2374265" cy="47485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345" y="242640"/>
            <a:ext cx="10969200" cy="705600"/>
          </a:xfrm>
        </p:spPr>
        <p:txBody>
          <a:bodyPr/>
          <a:p>
            <a:pPr algn="ctr"/>
            <a:r>
              <a:rPr lang="en-US" altLang="zh-CN">
                <a:sym typeface="+mn-ea"/>
              </a:rPr>
              <a:t>(</a:t>
            </a:r>
            <a:r>
              <a:rPr>
                <a:sym typeface="+mn-ea"/>
              </a:rPr>
              <a:t>旧</a:t>
            </a:r>
            <a:r>
              <a:rPr lang="en-US" altLang="zh-CN">
                <a:sym typeface="+mn-ea"/>
              </a:rPr>
              <a:t>)</a:t>
            </a:r>
            <a:r>
              <a:rPr lang="zh-CN" altLang="en-US"/>
              <a:t>部落战战斗日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部落战集卡日</a:t>
            </a:r>
            <a:r>
              <a:rPr lang="en-US" altLang="zh-CN"/>
              <a:t>+</a:t>
            </a:r>
            <a:r>
              <a:rPr lang="zh-CN" altLang="en-US"/>
              <a:t>战斗日为一个小轮回，由部落管理开启，每次持续</a:t>
            </a:r>
            <a:r>
              <a:rPr lang="en-US" altLang="zh-CN"/>
              <a:t>24</a:t>
            </a:r>
            <a:r>
              <a:rPr lang="zh-CN" altLang="en-US"/>
              <a:t>小时</a:t>
            </a:r>
            <a:endParaRPr lang="zh-CN" altLang="en-US"/>
          </a:p>
          <a:p>
            <a:r>
              <a:rPr lang="zh-CN" altLang="en-US"/>
              <a:t>部落战集卡日每人有</a:t>
            </a:r>
            <a:r>
              <a:rPr lang="en-US" altLang="zh-CN"/>
              <a:t>3</a:t>
            </a:r>
            <a:r>
              <a:rPr lang="zh-CN" altLang="en-US"/>
              <a:t>次战斗机会，无论胜利失败都会获得一个卡牌宝箱，获得的卡牌</a:t>
            </a:r>
            <a:r>
              <a:rPr lang="zh-CN" altLang="en-US">
                <a:sym typeface="+mn-ea"/>
              </a:rPr>
              <a:t>（失败是胜利的一半）</a:t>
            </a:r>
            <a:r>
              <a:rPr lang="zh-CN" altLang="en-US">
                <a:sym typeface="+mn-ea"/>
              </a:rPr>
              <a:t>只有在战斗日才可以使用。</a:t>
            </a:r>
            <a:endParaRPr lang="zh-CN" altLang="en-US">
              <a:sym typeface="+mn-ea"/>
            </a:endParaRPr>
          </a:p>
          <a:p>
            <a:r>
              <a:rPr lang="zh-CN" altLang="en-US"/>
              <a:t>不参加集卡日不能参加战斗日</a:t>
            </a:r>
            <a:endParaRPr lang="zh-CN" altLang="en-US"/>
          </a:p>
          <a:p>
            <a:r>
              <a:rPr lang="zh-CN" altLang="en-US"/>
              <a:t>战斗日卡牌的等级最高不会超过自身卡牌等级</a:t>
            </a:r>
            <a:endParaRPr lang="zh-CN" altLang="en-US"/>
          </a:p>
          <a:p>
            <a:r>
              <a:rPr lang="zh-CN" altLang="en-US"/>
              <a:t>皇家塔等级不会超过自身皇家塔等级且最高</a:t>
            </a:r>
            <a:r>
              <a:rPr lang="en-US" altLang="zh-CN"/>
              <a:t>12</a:t>
            </a:r>
            <a:r>
              <a:rPr lang="zh-CN" altLang="en-US"/>
              <a:t>级</a:t>
            </a:r>
            <a:endParaRPr lang="zh-CN" altLang="en-US"/>
          </a:p>
          <a:p>
            <a:r>
              <a:rPr lang="zh-CN" altLang="en-US"/>
              <a:t>战斗地图为当前版本的传说级地图</a:t>
            </a:r>
            <a:endParaRPr lang="zh-CN" altLang="en-US"/>
          </a:p>
          <a:p>
            <a:r>
              <a:rPr lang="zh-CN" altLang="en-US"/>
              <a:t>然后根据集卡日的卡牌选择</a:t>
            </a:r>
            <a:r>
              <a:rPr lang="en-US" altLang="zh-CN"/>
              <a:t>8</a:t>
            </a:r>
            <a:r>
              <a:rPr lang="zh-CN" altLang="en-US"/>
              <a:t>张组成一套卡组进行</a:t>
            </a:r>
            <a:r>
              <a:rPr lang="en-US" altLang="zh-CN"/>
              <a:t>PVP</a:t>
            </a:r>
            <a:r>
              <a:rPr lang="zh-CN" altLang="en-US"/>
              <a:t>对战，对手不限于对战的</a:t>
            </a:r>
            <a:r>
              <a:rPr lang="en-US" altLang="zh-CN"/>
              <a:t>5</a:t>
            </a:r>
            <a:r>
              <a:rPr lang="zh-CN" altLang="en-US"/>
              <a:t>个部落</a:t>
            </a:r>
            <a:endParaRPr lang="zh-CN" altLang="en-US"/>
          </a:p>
          <a:p>
            <a:r>
              <a:rPr lang="zh-CN" altLang="en-US">
                <a:sym typeface="+mn-ea"/>
              </a:rPr>
              <a:t>部落战每半个月一个大轮回，结束时根据这个大轮回内最好的一次名次给予终极奖励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内容占位符 5" descr="部落战奖励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5290" y="1502410"/>
            <a:ext cx="2887345" cy="4748530"/>
          </a:xfrm>
          <a:prstGeom prst="rect">
            <a:avLst/>
          </a:prstGeom>
        </p:spPr>
      </p:pic>
      <p:pic>
        <p:nvPicPr>
          <p:cNvPr id="8" name="图片 7" descr="C:\Users\Administrator\Desktop\简历\部落战战斗日.png部落战战斗日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02635" y="1502093"/>
            <a:ext cx="2373630" cy="47472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195" y="222320"/>
            <a:ext cx="10969200" cy="705600"/>
          </a:xfrm>
        </p:spPr>
        <p:txBody>
          <a:bodyPr/>
          <a:p>
            <a:pPr algn="ctr"/>
            <a:r>
              <a:rPr lang="zh-CN" altLang="en-US"/>
              <a:t>商店</a:t>
            </a:r>
            <a:endParaRPr lang="zh-CN" altLang="en-US"/>
          </a:p>
        </p:txBody>
      </p:sp>
      <p:pic>
        <p:nvPicPr>
          <p:cNvPr id="5" name="内容占位符 4" descr="商店主页面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09140" y="1501140"/>
            <a:ext cx="2374265" cy="474853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32480"/>
            <a:ext cx="10969200" cy="705600"/>
          </a:xfrm>
        </p:spPr>
        <p:txBody>
          <a:bodyPr/>
          <a:p>
            <a:pPr algn="ctr"/>
            <a:r>
              <a:rPr lang="zh-CN" altLang="en-US"/>
              <a:t>竞技场</a:t>
            </a:r>
            <a:r>
              <a:rPr lang="en-US" altLang="zh-CN"/>
              <a:t>/</a:t>
            </a:r>
            <a:r>
              <a:t>活动</a:t>
            </a:r>
          </a:p>
        </p:txBody>
      </p:sp>
      <p:pic>
        <p:nvPicPr>
          <p:cNvPr id="5" name="内容占位符 4" descr="竞技场一览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09140" y="1501140"/>
            <a:ext cx="2374265" cy="474853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6370" y="127000"/>
            <a:ext cx="11878310" cy="6599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193110"/>
            <a:ext cx="10969200" cy="705600"/>
          </a:xfrm>
        </p:spPr>
        <p:txBody>
          <a:bodyPr/>
          <a:p>
            <a:pPr algn="ctr"/>
            <a:r>
              <a:rPr lang="zh-CN" altLang="en-US"/>
              <a:t>游戏主界面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3170" y="1049020"/>
            <a:ext cx="8898255" cy="55556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70"/>
            <a:ext cx="10969200" cy="705600"/>
          </a:xfrm>
        </p:spPr>
        <p:txBody>
          <a:bodyPr/>
          <a:p>
            <a:pPr algn="ctr"/>
            <a:r>
              <a:rPr lang="zh-CN" altLang="en-US"/>
              <a:t>对战（核心玩法）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705485"/>
            <a:ext cx="11896725" cy="5848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231210"/>
            <a:ext cx="10969200" cy="705600"/>
          </a:xfrm>
        </p:spPr>
        <p:txBody>
          <a:bodyPr/>
          <a:p>
            <a:pPr algn="ctr"/>
            <a:r>
              <a:rPr lang="zh-CN" altLang="en-US"/>
              <a:t>通行证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326880" y="1503680"/>
            <a:ext cx="2705100" cy="4748530"/>
          </a:xfrm>
        </p:spPr>
        <p:txBody>
          <a:bodyPr/>
          <a:p>
            <a:r>
              <a:rPr lang="zh-CN" altLang="en-US"/>
              <a:t>根据对战获得的皇冠解锁新等级，每</a:t>
            </a:r>
            <a:r>
              <a:rPr lang="en-US" altLang="zh-CN"/>
              <a:t>10</a:t>
            </a:r>
            <a:r>
              <a:rPr lang="zh-CN" altLang="en-US"/>
              <a:t>个皇冠解锁</a:t>
            </a:r>
            <a:r>
              <a:rPr lang="en-US" altLang="zh-CN"/>
              <a:t>1</a:t>
            </a:r>
            <a:r>
              <a:rPr lang="zh-CN" altLang="en-US"/>
              <a:t>级，一共</a:t>
            </a:r>
            <a:r>
              <a:rPr lang="en-US" altLang="zh-CN"/>
              <a:t>35</a:t>
            </a:r>
            <a:r>
              <a:rPr lang="zh-CN" altLang="en-US"/>
              <a:t>级，多余皇冠转化成金币，最多获得</a:t>
            </a:r>
            <a:r>
              <a:rPr lang="en-US" altLang="zh-CN"/>
              <a:t>1W</a:t>
            </a:r>
            <a:r>
              <a:rPr lang="zh-CN" altLang="en-US"/>
              <a:t>金币</a:t>
            </a:r>
            <a:endParaRPr lang="zh-CN" altLang="en-US"/>
          </a:p>
        </p:txBody>
      </p:sp>
      <p:pic>
        <p:nvPicPr>
          <p:cNvPr id="7" name="图片 6" descr="通行证一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690" y="1503680"/>
            <a:ext cx="3806190" cy="4751070"/>
          </a:xfrm>
          <a:prstGeom prst="rect">
            <a:avLst/>
          </a:prstGeom>
        </p:spPr>
      </p:pic>
      <p:pic>
        <p:nvPicPr>
          <p:cNvPr id="10" name="内容占位符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765" y="1503680"/>
            <a:ext cx="5161280" cy="47485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195" y="331540"/>
            <a:ext cx="10969200" cy="705600"/>
          </a:xfrm>
        </p:spPr>
        <p:txBody>
          <a:bodyPr/>
          <a:p>
            <a:pPr algn="ctr"/>
            <a:r>
              <a:rPr lang="zh-CN" altLang="en-US"/>
              <a:t>宝箱系统</a:t>
            </a:r>
            <a:r>
              <a:rPr lang="en-US" altLang="zh-CN"/>
              <a:t>(</a:t>
            </a:r>
            <a:r>
              <a:t>对战获得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1600" y="2109530"/>
            <a:ext cx="5176800" cy="4748400"/>
          </a:xfrm>
        </p:spPr>
        <p:txBody>
          <a:bodyPr/>
          <a:p>
            <a:r>
              <a:rPr lang="en-US" altLang="zh-CN"/>
              <a:t>1.</a:t>
            </a:r>
            <a:r>
              <a:rPr lang="zh-CN" altLang="en-US"/>
              <a:t>对战胜利可获得一个宝箱。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宝箱获取概率大约为银宝箱</a:t>
            </a:r>
            <a:r>
              <a:rPr lang="en-US" altLang="zh-CN"/>
              <a:t>75%</a:t>
            </a:r>
            <a:r>
              <a:rPr lang="zh-CN" altLang="en-US"/>
              <a:t>，金宝箱</a:t>
            </a:r>
            <a:r>
              <a:rPr lang="en-US" altLang="zh-CN"/>
              <a:t>25%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皇冠宝箱只能每</a:t>
            </a:r>
            <a:r>
              <a:rPr lang="en-US" altLang="zh-CN"/>
              <a:t>24</a:t>
            </a:r>
            <a:r>
              <a:rPr lang="zh-CN" altLang="en-US"/>
              <a:t>小时获取一个，得到</a:t>
            </a:r>
            <a:r>
              <a:rPr lang="en-US" altLang="zh-CN"/>
              <a:t>10</a:t>
            </a:r>
            <a:r>
              <a:rPr lang="zh-CN" altLang="en-US"/>
              <a:t>皇冠后解锁，可以累积，每个赛季累积重置。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第二排的特殊宝箱是伪随机获取，首先创建</a:t>
            </a:r>
            <a:r>
              <a:rPr lang="en-US" altLang="zh-CN"/>
              <a:t>500</a:t>
            </a:r>
            <a:r>
              <a:rPr lang="zh-CN" altLang="en-US"/>
              <a:t>个宝箱位置，然后按照一定数量插入特殊宝箱，然后剩余按照</a:t>
            </a:r>
            <a:r>
              <a:rPr lang="zh-CN" altLang="en-US">
                <a:sym typeface="+mn-ea"/>
              </a:rPr>
              <a:t>银宝箱</a:t>
            </a:r>
            <a:r>
              <a:rPr lang="en-US" altLang="zh-CN">
                <a:sym typeface="+mn-ea"/>
              </a:rPr>
              <a:t>75%</a:t>
            </a:r>
            <a:r>
              <a:rPr lang="zh-CN" altLang="en-US">
                <a:sym typeface="+mn-ea"/>
              </a:rPr>
              <a:t>，金宝箱</a:t>
            </a:r>
            <a:r>
              <a:rPr lang="en-US" altLang="zh-CN">
                <a:sym typeface="+mn-ea"/>
              </a:rPr>
              <a:t>25%</a:t>
            </a:r>
            <a:r>
              <a:rPr lang="zh-CN" altLang="en-US">
                <a:sym typeface="+mn-ea"/>
              </a:rPr>
              <a:t>的概率填充。</a:t>
            </a:r>
            <a:endParaRPr lang="zh-CN" altLang="en-US">
              <a:sym typeface="+mn-ea"/>
            </a:endParaRPr>
          </a:p>
        </p:txBody>
      </p:sp>
      <p:pic>
        <p:nvPicPr>
          <p:cNvPr id="15" name="内容占位符 14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8180" y="1877060"/>
            <a:ext cx="5176520" cy="35572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82010"/>
            <a:ext cx="10969200" cy="705600"/>
          </a:xfrm>
        </p:spPr>
        <p:txBody>
          <a:bodyPr/>
          <a:p>
            <a:pPr algn="ctr"/>
            <a:r>
              <a:rPr lang="zh-CN" altLang="en-US"/>
              <a:t>宝箱系统</a:t>
            </a:r>
            <a:r>
              <a:rPr lang="en-US" altLang="zh-CN"/>
              <a:t>(</a:t>
            </a:r>
            <a:r>
              <a:t>商店获得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5" y="2173665"/>
            <a:ext cx="5176800" cy="4748400"/>
          </a:xfrm>
        </p:spPr>
        <p:txBody>
          <a:bodyPr/>
          <a:p>
            <a:r>
              <a:rPr lang="en-US" altLang="zh-CN"/>
              <a:t>1.</a:t>
            </a:r>
            <a:r>
              <a:rPr lang="zh-CN" altLang="en-US"/>
              <a:t>商店的宝箱都有一个特点，出现的卡牌可以多选一，有一定的选择性，比如雷电宝箱可以更换出现的卡牌</a:t>
            </a:r>
            <a:r>
              <a:rPr lang="en-US" altLang="zh-CN"/>
              <a:t>5</a:t>
            </a:r>
            <a:r>
              <a:rPr lang="zh-CN" altLang="en-US"/>
              <a:t>次。幸运宝箱必定出一定数量标示的</a:t>
            </a:r>
            <a:r>
              <a:rPr lang="en-US" altLang="zh-CN"/>
              <a:t>4</a:t>
            </a:r>
            <a:r>
              <a:rPr lang="zh-CN" altLang="en-US"/>
              <a:t>张牌</a:t>
            </a:r>
            <a:r>
              <a:rPr lang="en-US" altLang="zh-CN"/>
              <a:t>(</a:t>
            </a:r>
            <a:r>
              <a:rPr lang="zh-CN" altLang="en-US"/>
              <a:t>有可能数量是</a:t>
            </a:r>
            <a:r>
              <a:rPr lang="en-US" altLang="zh-CN"/>
              <a:t>0)</a:t>
            </a:r>
            <a:r>
              <a:rPr lang="zh-CN" altLang="en-US"/>
              <a:t>，国王宝箱是</a:t>
            </a:r>
            <a:r>
              <a:rPr lang="en-US" altLang="zh-CN"/>
              <a:t>2</a:t>
            </a:r>
            <a:r>
              <a:rPr lang="zh-CN" altLang="en-US"/>
              <a:t>选</a:t>
            </a:r>
            <a:r>
              <a:rPr lang="en-US" altLang="zh-CN"/>
              <a:t>1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按照换算，雷电宝箱跟幸运宝箱性价比大概一致，但幸运宝箱有可能有传奇。国王宝箱因为传奇卡牌的溢价，性价比稍稍胜出。所以还是越贵的性价比越高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461895"/>
            <a:ext cx="5176520" cy="2075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195" y="341065"/>
            <a:ext cx="10969200" cy="705600"/>
          </a:xfrm>
        </p:spPr>
        <p:txBody>
          <a:bodyPr/>
          <a:p>
            <a:pPr algn="ctr"/>
            <a:r>
              <a:rPr lang="zh-CN" altLang="en-US"/>
              <a:t>卡牌界面</a:t>
            </a:r>
            <a:endParaRPr lang="zh-CN" altLang="en-US"/>
          </a:p>
        </p:txBody>
      </p:sp>
      <p:pic>
        <p:nvPicPr>
          <p:cNvPr id="6" name="内容占位符 5" descr="卡组界面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09140" y="1501140"/>
            <a:ext cx="2374265" cy="474853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1380"/>
            <a:ext cx="10969200" cy="705600"/>
          </a:xfrm>
        </p:spPr>
        <p:txBody>
          <a:bodyPr/>
          <a:p>
            <a:pPr algn="ctr"/>
            <a:r>
              <a:rPr lang="zh-CN" altLang="en-US"/>
              <a:t>卡牌稀有度</a:t>
            </a:r>
            <a:endParaRPr lang="zh-CN" altLang="en-US"/>
          </a:p>
        </p:txBody>
      </p:sp>
      <p:pic>
        <p:nvPicPr>
          <p:cNvPr id="5" name="内容占位符 4" descr="骑士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91260" y="1825625"/>
            <a:ext cx="1200150" cy="144780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377315"/>
            <a:ext cx="5176520" cy="4996180"/>
          </a:xfrm>
        </p:spPr>
        <p:txBody>
          <a:bodyPr/>
          <a:p>
            <a:r>
              <a:rPr lang="zh-CN" altLang="en-US"/>
              <a:t>品质看边框颜色，传奇是特殊的六边形边框</a:t>
            </a:r>
            <a:endParaRPr lang="zh-CN" altLang="en-US"/>
          </a:p>
          <a:p>
            <a:r>
              <a:rPr lang="zh-CN" altLang="en-US"/>
              <a:t>对于卡牌稀有度的思考：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白卡基本为简单粗暴，功能单一的基本卡，适用性广，但是很难作为核心构成一套卡组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橙卡开始有多种复合的卡牌出现，例如卡组核心攻城兵种速攻的野猪骑士，地推的肉盾巨人，伤害更高的法术，各种建筑</a:t>
            </a:r>
            <a:r>
              <a:rPr lang="zh-CN" altLang="en-US">
                <a:sym typeface="+mn-ea"/>
              </a:rPr>
              <a:t>，回血</a:t>
            </a:r>
            <a:r>
              <a:rPr lang="zh-CN" altLang="en-US"/>
              <a:t>，造成范围伤害，单体高伤害，射程远的兵种等等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紫卡机制更加多变，例如所有功能型法术都是紫卡，带护盾的兵种，空中攻城兵种，召唤杂兵兵种，平</a:t>
            </a:r>
            <a:r>
              <a:rPr lang="en-US" altLang="zh-CN"/>
              <a:t>A</a:t>
            </a:r>
            <a:r>
              <a:rPr lang="zh-CN" altLang="en-US"/>
              <a:t>带击退兵种，高费精英兵种等等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传奇卡的机制基本独一无二，例如射程最远的公主，持续冰冻的冰法，击退万物的滚木法术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火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05" y="1825625"/>
            <a:ext cx="1200150" cy="1447800"/>
          </a:xfrm>
          <a:prstGeom prst="rect">
            <a:avLst/>
          </a:prstGeom>
        </p:spPr>
      </p:pic>
      <p:pic>
        <p:nvPicPr>
          <p:cNvPr id="7" name="图片 6" descr="龙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60" y="4188460"/>
            <a:ext cx="1200150" cy="1447800"/>
          </a:xfrm>
          <a:prstGeom prst="rect">
            <a:avLst/>
          </a:prstGeom>
        </p:spPr>
      </p:pic>
      <p:pic>
        <p:nvPicPr>
          <p:cNvPr id="8" name="图片 7" descr="公主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070" y="4156710"/>
            <a:ext cx="1252220" cy="1511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1205" y="1377315"/>
            <a:ext cx="2080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普通卡（简称白卡）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941955" y="1377315"/>
            <a:ext cx="207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稀有卡（简称橙卡）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43585" y="3691255"/>
            <a:ext cx="209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史诗卡（简称紫卡）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535045" y="3691255"/>
            <a:ext cx="890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传奇卡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914400" imgH="215900" progId="Equation.KSEE3">
                  <p:embed/>
                </p:oleObj>
              </mc:Choice>
              <mc:Fallback>
                <p:oleObj name="" r:id="rId5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PLACING_PICTURE_USER_VIEWPORT" val="{&quot;height&quot;:11355,&quot;width&quot;:18675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UNIT_PLACING_PICTURE_USER_VIEWPORT" val="{&quot;height&quot;:7495,&quot;width&quot;:12004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UNIT_PLACING_PICTURE_USER_VIEWPORT" val="{&quot;height&quot;:5602,&quot;width&quot;:8152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UNIT_PLACING_PICTURE_USER_VIEWPORT" val="{&quot;height&quot;:3268,&quot;width&quot;:8152}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UNIT_PLACING_PICTURE_USER_VIEWPORT" val="{&quot;height&quot;:7478,&quot;width&quot;:3739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PLACING_PICTURE_USER_VIEWPORT" val="{&quot;height&quot;:15840,&quot;width&quot;:7920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UNIT_PLACING_PICTURE_USER_VIEWPORT" val="{&quot;height&quot;:7478,&quot;width&quot;:5828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UNIT_PLACING_PICTURE_USER_VIEWPORT" val="{&quot;height&quot;:7478,&quot;width&quot;:4547}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1413</Words>
  <Application>WPS 演示</Application>
  <PresentationFormat>宽屏</PresentationFormat>
  <Paragraphs>86</Paragraphs>
  <Slides>16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Equation.KSEE3</vt:lpstr>
      <vt:lpstr>皇室战争拆解</vt:lpstr>
      <vt:lpstr>PowerPoint 演示文稿</vt:lpstr>
      <vt:lpstr>游戏主界面</vt:lpstr>
      <vt:lpstr>对战（核心玩法）</vt:lpstr>
      <vt:lpstr>通行证</vt:lpstr>
      <vt:lpstr>宝箱系统(对战获得)</vt:lpstr>
      <vt:lpstr>宝箱系统(商店获得)</vt:lpstr>
      <vt:lpstr>卡牌界面</vt:lpstr>
      <vt:lpstr>卡牌稀有度</vt:lpstr>
      <vt:lpstr>卡牌种类</vt:lpstr>
      <vt:lpstr>卡牌等级</vt:lpstr>
      <vt:lpstr>皮肤系统</vt:lpstr>
      <vt:lpstr>(旧)部落战集卡日</vt:lpstr>
      <vt:lpstr>(旧)部落战战斗日</vt:lpstr>
      <vt:lpstr>商店</vt:lpstr>
      <vt:lpstr>竞技场/活动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190</cp:revision>
  <dcterms:created xsi:type="dcterms:W3CDTF">2019-06-19T02:08:00Z</dcterms:created>
  <dcterms:modified xsi:type="dcterms:W3CDTF">2020-09-10T14:38:13Z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